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3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6086" autoAdjust="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2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17AC26-C560-C7B2-E177-C8F1C75B6A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27612-5929-C09E-1928-63B8047792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5/8/2022 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5FA8B-4015-61DF-0C67-586DA304EA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James Hicks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961E5-51A2-5FC1-01A7-8ED2DE55D8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0AFDC940-E723-4402-9FE3-046EF5BFB0D5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4490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/>
              <a:t>5/8/2022 am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/>
              <a:t>James Hicks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A58B9A05-9196-4ACB-971E-D639AA77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9436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74BD1B0-47D2-6AE5-4BDC-8624A2B44E5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481C3D6-9DDB-4D50-9345-B17F880E795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BB6156F-2584-9E9C-4F0F-D8C36AAFCF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8FEE6B2-A808-3855-0FED-972805E3CB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B6A6EDD0-8762-FEA9-608A-DF62EBBA27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7CA2F25-9037-AB6A-5451-845CC2817C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98348AB-33F4-0B02-B2FB-AB4DD1A4B6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1B9A2BB-88C3-151E-FDDC-D590CD6D67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38151360-0BC6-D033-643C-761466670D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0DEA729-35B8-4DD3-877C-DFC3257DE1C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50DF480E-5F9A-94FD-4F76-A5BFB133F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48C9A0C-EE9B-F3CC-96E0-F49821377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CF825-F4A4-4924-8A1C-22E2D7563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7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615F36-B029-74DD-66CF-1FFEC4341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27D4B1-A053-91C7-48EA-D3589CA3F9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AE67-DB7A-4506-958A-2C64952163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048B2B7-BEB8-9383-F96E-33C24F72F70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9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BCB39A-D0A1-3DAF-5BC8-3A89B87AF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734512F-B62F-1E24-A65E-C59D572D67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B035A-DC84-4014-92A6-BAC2BF807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5DAE177-2370-E297-94D8-19B9B8DD86D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92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5EAF7D-29C1-23EB-45FD-776698D5B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04924F-100A-2C95-320A-F3DAE25382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65D20-5D12-4D8C-9540-5F101FA9D0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4A59F12-6D69-21EC-C865-095D5271970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57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71E8AE4-48D6-E1AA-16DA-7FECC4FAC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E0B46D7-B2DE-7F3C-4D1B-7F330133EF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20F4A-1AB4-48F9-B129-E81FD1DC5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8BE8A59-BB7E-F961-0C29-37DF48D7A8A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87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AA3A6C-CF9E-A164-DE29-CF9646DDD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190A75-271F-A72C-A8D4-44EA71D8DE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609A6-B475-416D-8E55-BA8F56774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7C515F6-0499-0E34-6BBA-2C49610E737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44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3216AC4-D5EE-33FB-B44E-F26BB41D3F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7880321-2288-EFAA-8043-E66CCEC1B1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23534-575D-47D6-A5E3-3BCCF7DE9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42A611C7-43DF-700A-7A6D-6247AE94817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40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29D802-C9F4-A0C8-1B35-5AD7E44A3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D37138-04B0-C76C-2641-CC085ACCD5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8249C-A74D-4937-9C10-2D097FB1D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5A0E9B2-86DC-0AC7-2142-F8C585CDD36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7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C9FA650-8F84-F6A1-AA7D-51E1BF83C5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25B096D-51E0-EB1F-2605-755F30D7F3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773-D516-409D-81A9-AF63607EE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EDF2294-42EE-DB38-453A-EDEB68005BD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81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3D8D16-D497-5266-644B-DDD17F050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55B2C5D-01BD-6941-926F-B2D19CCFCE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75B87-2962-40BD-A14B-E7F120AA8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F8C4D3B-D70C-5557-A4DA-C46F273134F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43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8A7F32-F6A6-7391-6D90-970C08BDB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23E4AD-6194-88AC-799D-FF5289E0B4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BA796-33E4-4280-BA65-8D85F5EBC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B21556E-8108-3B93-1C75-29AB806F820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79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E93E9B8-6305-620C-C8FD-AE0CB20521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FE52193-91EE-0C93-337B-DC9591FA21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DB5CD0-F606-4A74-AB1A-061EA9B266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1EA3BF8D-AB20-4572-E270-2EB6D20075D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2B502A7B-0C61-D8B3-8A3D-5F35169D01E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6EAF66C5-51EB-D1A6-6748-57FDB00856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CF0F75B7-4F16-9C32-6C74-6E5A25C559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9FF33021-CAEA-12BA-1A4C-CDE01083BB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9FB1FB6C-8CD6-D592-51D2-8410F36927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21149D0E-8DC9-9799-A624-4336AECAD5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id="{CE1AA2C3-BC64-F739-F719-46E2FD393A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B16EA291-B5AF-14ED-3A68-3AEA7F1BB8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>
            <a:extLst>
              <a:ext uri="{FF2B5EF4-FFF2-40B4-BE49-F238E27FC236}">
                <a16:creationId xmlns:a16="http://schemas.microsoft.com/office/drawing/2014/main" id="{96BB65E8-D25A-6E17-3AAC-55A3448B4E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55A07C9E-594F-E2CE-968A-BD16B2F054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F13ED168-E63F-B395-CB6C-F3CAC56FA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2F02164-FAB6-A9BD-C264-F5D553D482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89331"/>
            <a:ext cx="7772400" cy="1015663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</a:rPr>
              <a:t>Nehushtan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ED9B791-5056-97CA-57BE-15FF344980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8477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/>
              <a:t>Numbers 21:4-9; 2 Kings 18:1-4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1539C63-7D1D-2C39-8D8B-7E33B0003F6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</a:rPr>
              <a:t>Temple Worship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00A16FC-C91D-3D40-2A9C-FB19A71E3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30361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What was the Temple? A place of worship</a:t>
            </a:r>
          </a:p>
          <a:p>
            <a:pPr eaLnBrk="1" hangingPunct="1">
              <a:defRPr/>
            </a:pPr>
            <a:r>
              <a:rPr lang="en-US" altLang="en-US" dirty="0"/>
              <a:t>What was its purpose?</a:t>
            </a:r>
          </a:p>
          <a:p>
            <a:pPr eaLnBrk="1" hangingPunct="1">
              <a:defRPr/>
            </a:pPr>
            <a:r>
              <a:rPr lang="en-US" altLang="en-US" dirty="0"/>
              <a:t>God would dwell there (1 Kings 8:10-13; 9:1-3)</a:t>
            </a:r>
          </a:p>
          <a:p>
            <a:pPr indent="346075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God was not confined to it (1 Kings 8:27)</a:t>
            </a:r>
          </a:p>
          <a:p>
            <a:pPr eaLnBrk="1" hangingPunct="1">
              <a:defRPr/>
            </a:pPr>
            <a:r>
              <a:rPr lang="en-US" altLang="en-US" dirty="0"/>
              <a:t>Prayer (Matthew 21:12-13)</a:t>
            </a:r>
          </a:p>
          <a:p>
            <a:pPr eaLnBrk="1" hangingPunct="1">
              <a:defRPr/>
            </a:pPr>
            <a:r>
              <a:rPr lang="en-US" altLang="en-US" dirty="0"/>
              <a:t>Sacrifice (2 Chronicles 7:12)</a:t>
            </a:r>
          </a:p>
          <a:p>
            <a:pPr eaLnBrk="1" hangingPunct="1">
              <a:defRPr/>
            </a:pPr>
            <a:r>
              <a:rPr lang="en-US" altLang="en-US" dirty="0"/>
              <a:t>Holiness (Hebrews 9:1-3)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3344F30-6275-7ACE-9F19-66EA947AAA5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</a:rPr>
              <a:t>Temple Worship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EFBF871-051D-02E5-BD5C-CB707B967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39891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Temple worship today?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A1CA3CC4-5CF2-2768-032C-31199533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3186113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3017CCC0-52AE-B5D1-1FDA-7C99844B6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2286000"/>
            <a:ext cx="41148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0949FB8-5049-031E-822B-D962243012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</a:rPr>
              <a:t>Temple Worship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3E8B7D7-74F6-D21A-3EDB-9D7919A2F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227" y="1600200"/>
            <a:ext cx="8534400" cy="3933384"/>
          </a:xfrm>
        </p:spPr>
        <p:txBody>
          <a:bodyPr wrap="square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What does the NT teach?</a:t>
            </a:r>
          </a:p>
          <a:p>
            <a:pPr eaLnBrk="1" hangingPunct="1">
              <a:defRPr/>
            </a:pPr>
            <a:r>
              <a:rPr lang="en-US" altLang="en-US" dirty="0"/>
              <a:t>God does not dwell in the physical (Acts 17:22-25)</a:t>
            </a:r>
          </a:p>
          <a:p>
            <a:pPr eaLnBrk="1" hangingPunct="1">
              <a:defRPr/>
            </a:pPr>
            <a:r>
              <a:rPr lang="en-US" altLang="en-US" dirty="0"/>
              <a:t>The church is the temple of God today</a:t>
            </a:r>
            <a:br>
              <a:rPr lang="en-US" altLang="en-US" dirty="0"/>
            </a:br>
            <a:r>
              <a:rPr lang="en-US" altLang="en-US" dirty="0"/>
              <a:t>(Hebrews 3:3-6)</a:t>
            </a:r>
          </a:p>
          <a:p>
            <a:pPr eaLnBrk="1" hangingPunct="1">
              <a:defRPr/>
            </a:pPr>
            <a:r>
              <a:rPr lang="en-US" altLang="en-US" dirty="0"/>
              <a:t>We worship in spirit and truth (John 4:21-24)</a:t>
            </a:r>
          </a:p>
          <a:p>
            <a:pPr eaLnBrk="1" hangingPunct="1">
              <a:defRPr/>
            </a:pPr>
            <a:r>
              <a:rPr lang="en-US" altLang="en-US" dirty="0"/>
              <a:t>The NT does not place any emphasis on luxury or architectural appreciation!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E581808-3F4B-220D-4D0F-8EE5492AC0E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</a:rPr>
              <a:t>Circumcision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6E55F-FACE-3A1E-63D5-B027608E3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3516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600" dirty="0"/>
              <a:t>What was it? Circumcision in the flesh</a:t>
            </a:r>
          </a:p>
          <a:p>
            <a:pPr eaLnBrk="1" hangingPunct="1">
              <a:defRPr/>
            </a:pPr>
            <a:r>
              <a:rPr lang="en-US" altLang="en-US" sz="3600" dirty="0"/>
              <a:t>Given to Abraham (Genesis 17:9-14)</a:t>
            </a:r>
          </a:p>
          <a:p>
            <a:pPr eaLnBrk="1" hangingPunct="1">
              <a:defRPr/>
            </a:pPr>
            <a:r>
              <a:rPr lang="en-US" altLang="en-US" sz="3600" dirty="0"/>
              <a:t>Grafted into the Mosaic Law</a:t>
            </a:r>
            <a:br>
              <a:rPr lang="en-US" altLang="en-US" sz="3600" dirty="0"/>
            </a:br>
            <a:r>
              <a:rPr lang="en-US" altLang="en-US" sz="3600" dirty="0"/>
              <a:t>(Leviticus 12:3)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600" dirty="0"/>
              <a:t>What was its purpose?</a:t>
            </a:r>
          </a:p>
          <a:p>
            <a:pPr eaLnBrk="1" hangingPunct="1">
              <a:defRPr/>
            </a:pPr>
            <a:r>
              <a:rPr lang="en-US" altLang="en-US" sz="3600" dirty="0"/>
              <a:t>A token or sign of the covenant</a:t>
            </a:r>
            <a:br>
              <a:rPr lang="en-US" altLang="en-US" sz="3600" dirty="0"/>
            </a:br>
            <a:r>
              <a:rPr lang="en-US" altLang="en-US" sz="3600" dirty="0"/>
              <a:t>(Genesis 17:11)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EE9A03D-2E2E-41DF-81AD-5ED9E4BB11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</a:rPr>
              <a:t>Circumcision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DA7B9A8-FA37-F533-2341-319D35105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02716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600" dirty="0"/>
              <a:t>A problem for the NT church</a:t>
            </a:r>
          </a:p>
          <a:p>
            <a:pPr eaLnBrk="1" hangingPunct="1">
              <a:defRPr/>
            </a:pPr>
            <a:r>
              <a:rPr lang="en-US" altLang="en-US" sz="3600" dirty="0"/>
              <a:t>Men from Judea attempted to bind it at Antioch (Acts 15:1, 5)</a:t>
            </a:r>
          </a:p>
          <a:p>
            <a:pPr eaLnBrk="1" hangingPunct="1">
              <a:defRPr/>
            </a:pPr>
            <a:r>
              <a:rPr lang="en-US" altLang="en-US" sz="3600" dirty="0"/>
              <a:t>Men attempted to bind it in Galatia (Galatians 5:6; 6:15-16)</a:t>
            </a:r>
          </a:p>
          <a:p>
            <a:pPr eaLnBrk="1" hangingPunct="1">
              <a:defRPr/>
            </a:pPr>
            <a:r>
              <a:rPr lang="en-US" altLang="en-US" sz="3600" dirty="0"/>
              <a:t>Apostles clearly refuted this idea</a:t>
            </a:r>
            <a:br>
              <a:rPr lang="en-US" altLang="en-US" sz="3600" dirty="0"/>
            </a:br>
            <a:r>
              <a:rPr lang="en-US" altLang="en-US" sz="3600" dirty="0"/>
              <a:t>(Acts 15:24)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E8DCCE0-A678-577C-F219-D9A0FA7FBEF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/>
              <a:t>Circumcision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2C765F7-0605-DA7D-A333-D9318CB46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6714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600" dirty="0"/>
              <a:t>What about today?</a:t>
            </a:r>
          </a:p>
          <a:p>
            <a:pPr eaLnBrk="1" hangingPunct="1">
              <a:defRPr/>
            </a:pPr>
            <a:r>
              <a:rPr lang="en-US" altLang="en-US" sz="3600" dirty="0"/>
              <a:t>Neither one matters (Galatians 5:6)</a:t>
            </a:r>
          </a:p>
          <a:p>
            <a:pPr eaLnBrk="1" hangingPunct="1">
              <a:defRPr/>
            </a:pPr>
            <a:r>
              <a:rPr lang="en-US" altLang="en-US" sz="3600" dirty="0"/>
              <a:t>For reasons of family tradition, health/cleanliness is appropriate; it cannot be bound as a condition of salvation!</a:t>
            </a:r>
          </a:p>
          <a:p>
            <a:pPr eaLnBrk="1" hangingPunct="1">
              <a:defRPr/>
            </a:pPr>
            <a:r>
              <a:rPr lang="en-US" altLang="en-US" sz="3600" dirty="0"/>
              <a:t>They were attempting to make circumcision significant (Ephesians 2:14-15)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13FEA-7ECA-346C-AA34-94CCFCE3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The Opposite of Nehushtan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8E17C-127F-CB73-983E-6A9353CBE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640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If we learn the lesson of Nehushtan, there is another problem, related to and similar to the issue of binding things no longer significant.</a:t>
            </a:r>
          </a:p>
          <a:p>
            <a:pPr>
              <a:defRPr/>
            </a:pPr>
            <a:r>
              <a:rPr lang="en-US" dirty="0"/>
              <a:t>Many today take what God has bound and attempt to minimize or eliminate them all together!</a:t>
            </a:r>
          </a:p>
          <a:p>
            <a:pPr>
              <a:defRPr/>
            </a:pPr>
            <a:r>
              <a:rPr lang="en-US" dirty="0"/>
              <a:t>This is just as wrong!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9146-F5A4-DD89-089F-5A4BAAC0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60B1E-D522-541D-9D38-90EA928FA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7338"/>
          </a:xfrm>
        </p:spPr>
        <p:txBody>
          <a:bodyPr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What is it?</a:t>
            </a:r>
          </a:p>
          <a:p>
            <a:pPr>
              <a:defRPr/>
            </a:pPr>
            <a:r>
              <a:rPr lang="en-US" dirty="0"/>
              <a:t>Ekklesia – “a gathering of citizens called out from their homes into some public place, an assembly” – Thayer</a:t>
            </a:r>
          </a:p>
          <a:p>
            <a:pPr>
              <a:defRPr/>
            </a:pPr>
            <a:r>
              <a:rPr lang="en-US" dirty="0"/>
              <a:t>Called out of darkness by the gospel</a:t>
            </a:r>
            <a:br>
              <a:rPr lang="en-US" dirty="0"/>
            </a:br>
            <a:r>
              <a:rPr lang="en-US" dirty="0"/>
              <a:t>(2 Thessalonians 2:14; 1 Peter 2:9-10)</a:t>
            </a:r>
          </a:p>
          <a:p>
            <a:pPr>
              <a:defRPr/>
            </a:pPr>
            <a:r>
              <a:rPr lang="en-US" dirty="0"/>
              <a:t>We are called out of the world into the light; the assembly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5E63-FDC3-2934-06E9-7A6E7173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CAB81-6A5A-5969-A156-419BE6FE6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Why is it significant?</a:t>
            </a:r>
          </a:p>
          <a:p>
            <a:pPr>
              <a:defRPr/>
            </a:pPr>
            <a:r>
              <a:rPr lang="en-US" dirty="0"/>
              <a:t>Christ died for it (Acts 20:28)</a:t>
            </a:r>
          </a:p>
          <a:p>
            <a:pPr>
              <a:defRPr/>
            </a:pPr>
            <a:r>
              <a:rPr lang="en-US" dirty="0"/>
              <a:t>Christ purchased it with His blood (Acts 20:28)</a:t>
            </a:r>
          </a:p>
          <a:p>
            <a:pPr>
              <a:defRPr/>
            </a:pPr>
            <a:r>
              <a:rPr lang="en-US" dirty="0"/>
              <a:t>All spiritual blessings are found in it</a:t>
            </a:r>
            <a:br>
              <a:rPr lang="en-US" dirty="0"/>
            </a:br>
            <a:r>
              <a:rPr lang="en-US" dirty="0"/>
              <a:t>(Ephesians 1:3ff)</a:t>
            </a:r>
          </a:p>
          <a:p>
            <a:pPr marL="1258888" indent="-630238">
              <a:buFont typeface="Wingdings" panose="05000000000000000000" pitchFamily="2" charset="2"/>
              <a:buChar char="Ø"/>
              <a:defRPr/>
            </a:pPr>
            <a:r>
              <a:rPr lang="en-US" dirty="0"/>
              <a:t>Every spiritual blessing in heavenly places</a:t>
            </a:r>
          </a:p>
          <a:p>
            <a:pPr marL="1258888" indent="-630238">
              <a:buFont typeface="Wingdings" panose="05000000000000000000" pitchFamily="2" charset="2"/>
              <a:buChar char="Ø"/>
              <a:defRPr/>
            </a:pPr>
            <a:r>
              <a:rPr lang="en-US" dirty="0"/>
              <a:t>Foreordained, adopted, redemption, forgiveness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EA25-8CE4-F427-639D-23FC81E3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16E43-8B80-B622-8F20-719EEE0F5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38" y="1600200"/>
            <a:ext cx="8382000" cy="4130361"/>
          </a:xfrm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What is its purpose?</a:t>
            </a:r>
          </a:p>
          <a:p>
            <a:pPr>
              <a:defRPr/>
            </a:pPr>
            <a:r>
              <a:rPr lang="en-US" dirty="0"/>
              <a:t>Separates us from the world (1 Peter 2:9-10)</a:t>
            </a:r>
          </a:p>
          <a:p>
            <a:pPr>
              <a:defRPr/>
            </a:pPr>
            <a:r>
              <a:rPr lang="en-US" dirty="0"/>
              <a:t>A new purpose in life (Ecclesiastes 12:13-14)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Many today attempt to minimize it</a:t>
            </a:r>
          </a:p>
          <a:p>
            <a:pPr>
              <a:defRPr/>
            </a:pPr>
            <a:r>
              <a:rPr lang="en-US" dirty="0"/>
              <a:t>Cheapen it, treating it as a secular club</a:t>
            </a:r>
          </a:p>
          <a:p>
            <a:pPr>
              <a:defRPr/>
            </a:pPr>
            <a:r>
              <a:rPr lang="en-US" dirty="0"/>
              <a:t>Even teach you do not need to be a member of it</a:t>
            </a:r>
          </a:p>
          <a:p>
            <a:pPr>
              <a:defRPr/>
            </a:pPr>
            <a:r>
              <a:rPr lang="en-US" dirty="0"/>
              <a:t>Salvation and church membership are linked!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46CA636-4F87-EE6B-11F4-AAFC160F6CE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</a:rPr>
              <a:t>Brazen Serpent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D3D89A3-89DA-18F8-5217-9F95B9B32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49837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/>
              <a:t>Text – Numbers 21:4-9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People complain (verses 4-5)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God sent fiery serpents among them (verse 6)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The people cry out and repent (verse 7)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Moses makes a serpent of brass; all who look on it are saved (verses 8-9)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234DD-3111-6936-A043-9AFFF5BC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Baptism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CA05E-E6D8-E1B8-8A0E-F0A8C13D7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6407"/>
          </a:xfrm>
        </p:spPr>
        <p:txBody>
          <a:bodyPr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What is it?</a:t>
            </a:r>
          </a:p>
          <a:p>
            <a:pPr>
              <a:defRPr/>
            </a:pPr>
            <a:r>
              <a:rPr lang="en-US" dirty="0"/>
              <a:t>Baptizo – “1) to dip repeatedly; immerse; submerge. 2) to cleanse by dipping or submerging.” – Thayer</a:t>
            </a:r>
          </a:p>
          <a:p>
            <a:pPr>
              <a:defRPr/>
            </a:pPr>
            <a:r>
              <a:rPr lang="en-US" dirty="0"/>
              <a:t>NT baptism is a dipping, immersion, or plunging of a sinner into the waters of baptism to reach the blood of Christ in His death.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A4B5-2C7C-48E1-D517-F4F68ED4B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Baptism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DB84A-6A9D-5E9D-8D72-6E0939B9F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0361"/>
          </a:xfrm>
        </p:spPr>
        <p:txBody>
          <a:bodyPr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What is its purpose?</a:t>
            </a:r>
          </a:p>
          <a:p>
            <a:pPr>
              <a:defRPr/>
            </a:pPr>
            <a:r>
              <a:rPr lang="en-US" dirty="0"/>
              <a:t>Saves us (Mark 16:15-16)</a:t>
            </a:r>
          </a:p>
          <a:p>
            <a:pPr>
              <a:defRPr/>
            </a:pPr>
            <a:r>
              <a:rPr lang="en-US" dirty="0"/>
              <a:t>Gives remission of sins (Acts 2:38)</a:t>
            </a:r>
          </a:p>
          <a:p>
            <a:pPr>
              <a:defRPr/>
            </a:pPr>
            <a:r>
              <a:rPr lang="en-US" dirty="0"/>
              <a:t>Wash away our sins (Acts 22:16)</a:t>
            </a:r>
          </a:p>
          <a:p>
            <a:pPr>
              <a:defRPr/>
            </a:pPr>
            <a:r>
              <a:rPr lang="en-US" dirty="0"/>
              <a:t>To add us, one-by-one, to His church (Acts 2:47)</a:t>
            </a:r>
          </a:p>
          <a:p>
            <a:pPr>
              <a:defRPr/>
            </a:pPr>
            <a:r>
              <a:rPr lang="en-US" dirty="0"/>
              <a:t>Bring us into Christ (Romans 6:1-4)</a:t>
            </a:r>
          </a:p>
          <a:p>
            <a:pPr>
              <a:defRPr/>
            </a:pPr>
            <a:r>
              <a:rPr lang="en-US" dirty="0"/>
              <a:t>Walk in newness of life (Romans 6:4)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A2510-2107-F125-49CF-135113E4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Baptism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A3C34-0C87-F6E3-C32F-7D6EB0D8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1600200"/>
            <a:ext cx="8272021" cy="3933384"/>
          </a:xfrm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Many today deny its significance</a:t>
            </a:r>
          </a:p>
          <a:p>
            <a:pPr>
              <a:defRPr/>
            </a:pPr>
            <a:r>
              <a:rPr lang="en-US" dirty="0"/>
              <a:t>Change the practice – Infant baptism, sprinkling, and pouring</a:t>
            </a:r>
          </a:p>
          <a:p>
            <a:pPr>
              <a:defRPr/>
            </a:pPr>
            <a:r>
              <a:rPr lang="en-US" dirty="0"/>
              <a:t>For denominational membership</a:t>
            </a:r>
          </a:p>
          <a:p>
            <a:pPr>
              <a:defRPr/>
            </a:pPr>
            <a:r>
              <a:rPr lang="en-US" dirty="0"/>
              <a:t>Outward sign of an inward faith</a:t>
            </a:r>
          </a:p>
          <a:p>
            <a:pPr>
              <a:defRPr/>
            </a:pPr>
            <a:r>
              <a:rPr lang="en-US" dirty="0"/>
              <a:t>The ultimate end – Sinners are robbed of their salvation!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581D-A083-B9EA-2C08-71B940B7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Faithfulness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A823-5190-F769-930B-4EFB308B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34896"/>
          </a:xfrm>
        </p:spPr>
        <p:txBody>
          <a:bodyPr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What does it mean to be faithful?</a:t>
            </a:r>
          </a:p>
          <a:p>
            <a:pPr>
              <a:defRPr/>
            </a:pPr>
            <a:r>
              <a:rPr lang="en-US" dirty="0"/>
              <a:t>“Trusty, faithful a) of persons who show themselves faithful in the transaction of business, the execution of commands, or the discharge of faithful duties” – Thayer</a:t>
            </a:r>
          </a:p>
          <a:p>
            <a:pPr>
              <a:defRPr/>
            </a:pPr>
            <a:r>
              <a:rPr lang="en-US" dirty="0"/>
              <a:t>Obey His commands (Galatians 5:16-18, 22-24)</a:t>
            </a:r>
          </a:p>
          <a:p>
            <a:pPr>
              <a:defRPr/>
            </a:pPr>
            <a:r>
              <a:rPr lang="en-US" dirty="0"/>
              <a:t>Deny sin (Galatians 5:19-21)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6B23-9A48-F28F-0F40-969F1E55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Faithfulness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0D0C2-B541-375C-BD1F-F4E344683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46" y="1600200"/>
            <a:ext cx="8305800" cy="2850011"/>
          </a:xfrm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What is its purpose?</a:t>
            </a:r>
          </a:p>
          <a:p>
            <a:pPr>
              <a:defRPr/>
            </a:pPr>
            <a:r>
              <a:rPr lang="en-US" dirty="0"/>
              <a:t>To achieve a crown (Revelation 2:10)</a:t>
            </a:r>
          </a:p>
          <a:p>
            <a:pPr>
              <a:defRPr/>
            </a:pPr>
            <a:r>
              <a:rPr lang="en-US" dirty="0"/>
              <a:t>To be fit for the kingdom of God (Luke 9:57-62)</a:t>
            </a:r>
          </a:p>
          <a:p>
            <a:pPr>
              <a:defRPr/>
            </a:pPr>
            <a:r>
              <a:rPr lang="en-US" dirty="0"/>
              <a:t>To encourage and build up our brethren (Hebrews 10:24-25)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2D35-CBDF-93C8-AD1D-D8A60024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Faithfulness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45F3A-C7A9-9C61-5D7F-2B6C894EC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40942"/>
          </a:xfrm>
        </p:spPr>
        <p:txBody>
          <a:bodyPr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Many attempt to diminish or eliminate it</a:t>
            </a:r>
          </a:p>
          <a:p>
            <a:pPr>
              <a:defRPr/>
            </a:pPr>
            <a:r>
              <a:rPr lang="en-US" dirty="0"/>
              <a:t>Once saved, always saved</a:t>
            </a:r>
          </a:p>
          <a:p>
            <a:pPr>
              <a:defRPr/>
            </a:pPr>
            <a:r>
              <a:rPr lang="en-US" dirty="0"/>
              <a:t>Security of the believer</a:t>
            </a:r>
          </a:p>
          <a:p>
            <a:pPr>
              <a:defRPr/>
            </a:pPr>
            <a:r>
              <a:rPr lang="en-US" dirty="0"/>
              <a:t>Cannot sin so as to be lost</a:t>
            </a:r>
          </a:p>
          <a:p>
            <a:pPr>
              <a:defRPr/>
            </a:pPr>
            <a:r>
              <a:rPr lang="en-US" dirty="0"/>
              <a:t>This deceit causes souls to be lost. Faithfulness cannot be minimized!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AABE-98BB-3675-6A66-3523D6D5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23A5-399C-A07A-4F7D-92A76C0C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8269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Nehushtan teaches a powerful lesson</a:t>
            </a:r>
          </a:p>
          <a:p>
            <a:pPr>
              <a:defRPr/>
            </a:pPr>
            <a:r>
              <a:rPr lang="en-US" dirty="0"/>
              <a:t>The OT scriptures lay important groundwork and principles (Romans 15:4)</a:t>
            </a:r>
          </a:p>
          <a:p>
            <a:pPr>
              <a:defRPr/>
            </a:pPr>
            <a:r>
              <a:rPr lang="en-US" dirty="0"/>
              <a:t>We cannot bind things which are no longer significant</a:t>
            </a:r>
          </a:p>
          <a:p>
            <a:pPr>
              <a:defRPr/>
            </a:pPr>
            <a:r>
              <a:rPr lang="en-US" dirty="0"/>
              <a:t>We cannot diminish or eliminate things God has deemed important in the NT</a:t>
            </a:r>
          </a:p>
          <a:p>
            <a:pPr>
              <a:defRPr/>
            </a:pPr>
            <a:r>
              <a:rPr lang="en-US" dirty="0"/>
              <a:t>We must handle the scripture rightly</a:t>
            </a:r>
            <a:br>
              <a:rPr lang="en-US" dirty="0"/>
            </a:br>
            <a:r>
              <a:rPr lang="en-US" dirty="0"/>
              <a:t>(2 Timothy 3:15)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D065-6E49-FD16-9985-18AE19E3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Obey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1600-7800-7E9A-8754-5C4C52852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8269"/>
          </a:xfrm>
        </p:spPr>
        <p:txBody>
          <a:bodyPr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Not a Christian? Become one today!</a:t>
            </a:r>
          </a:p>
          <a:p>
            <a:pPr>
              <a:defRPr/>
            </a:pPr>
            <a:r>
              <a:rPr lang="en-US" b="1" dirty="0"/>
              <a:t>Hear</a:t>
            </a:r>
            <a:r>
              <a:rPr lang="en-US" dirty="0"/>
              <a:t> (Romans 10:17)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– “So belief cometh of hearing, and hearing by the word of Christ.”</a:t>
            </a:r>
          </a:p>
          <a:p>
            <a:pPr>
              <a:defRPr/>
            </a:pPr>
            <a:r>
              <a:rPr lang="en-US" b="1" dirty="0"/>
              <a:t>Believe </a:t>
            </a:r>
            <a:r>
              <a:rPr lang="en-US" dirty="0"/>
              <a:t>(Hebrews 11:6; John 3:16)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– “And without faith it is impossible to be well-pleasing unto him; for he that cometh to God must believe that He is, and that He is a rewarder of them that seek after Him.”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C5B0-1960-297F-7355-F5E91BD5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Obey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22550-EB4C-5FC3-9672-42BB0073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34896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Repent</a:t>
            </a:r>
            <a:r>
              <a:rPr lang="en-US" dirty="0"/>
              <a:t> (Luke 13:3)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– “I tell you, Nay: but, except you repent ye shall all in like manner perish.”</a:t>
            </a:r>
          </a:p>
          <a:p>
            <a:pPr>
              <a:defRPr/>
            </a:pPr>
            <a:r>
              <a:rPr lang="en-US" b="1" dirty="0"/>
              <a:t>Confess</a:t>
            </a:r>
            <a:r>
              <a:rPr lang="en-US" dirty="0"/>
              <a:t> (Romans 10:10)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– “for with the heart man believeth unto righteousness; and with the mouth confession is made unto salvation.”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AB54-8AEA-CEF9-3F40-5EAD3FD9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Obey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0D7D5-FBEF-D4BE-01C7-759CD8E65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1873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Be Baptized </a:t>
            </a:r>
            <a:r>
              <a:rPr lang="en-US" dirty="0"/>
              <a:t>(Mark 16:16)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– “He that believeth and is baptized shall be saved; he that disbelieveth shall be condemned.”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You cannot minimize or diminish this process!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778B583-482F-438B-7C4B-96D7E34876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</a:rPr>
              <a:t>Nehushtan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478E186-D523-9B4E-6372-F26D262DA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227" y="1600200"/>
            <a:ext cx="8534400" cy="3761030"/>
          </a:xfrm>
        </p:spPr>
        <p:txBody>
          <a:bodyPr wrap="square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Text – 2 Kings 18:1-4</a:t>
            </a:r>
          </a:p>
          <a:p>
            <a:pPr eaLnBrk="1" hangingPunct="1">
              <a:defRPr/>
            </a:pPr>
            <a:r>
              <a:rPr lang="en-US" altLang="en-US" dirty="0"/>
              <a:t>The brazen serpent was kept in Jerusalem (verse 4)</a:t>
            </a:r>
          </a:p>
          <a:p>
            <a:pPr eaLnBrk="1" hangingPunct="1">
              <a:defRPr/>
            </a:pPr>
            <a:r>
              <a:rPr lang="en-US" altLang="en-US" dirty="0"/>
              <a:t>The Israelites burned incense to it (verse 4)</a:t>
            </a:r>
          </a:p>
          <a:p>
            <a:pPr eaLnBrk="1" hangingPunct="1">
              <a:defRPr/>
            </a:pPr>
            <a:r>
              <a:rPr lang="en-US" altLang="en-US" dirty="0"/>
              <a:t>It was called Nehushtan</a:t>
            </a:r>
          </a:p>
          <a:p>
            <a:pPr marL="796925" indent="-334963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“a thing of brass”; a name by which the brazen serpent was worshipped in the days of Hezekiah (Brown-Driver-Briggs)</a:t>
            </a:r>
          </a:p>
          <a:p>
            <a:pPr eaLnBrk="1" hangingPunct="1">
              <a:defRPr/>
            </a:pPr>
            <a:r>
              <a:rPr lang="en-US" altLang="en-US" dirty="0"/>
              <a:t>Hezekiah’s first reforms involved destroying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5C83-52BE-43B2-3737-85DDFE5F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Obey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9304F-38A8-DCC5-683D-83CFF1DD4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22804"/>
          </a:xfrm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Have you fallen? Fix it!</a:t>
            </a:r>
          </a:p>
          <a:p>
            <a:pPr>
              <a:defRPr/>
            </a:pPr>
            <a:r>
              <a:rPr lang="en-US" b="1" dirty="0"/>
              <a:t>Repent </a:t>
            </a:r>
            <a:r>
              <a:rPr lang="en-US" dirty="0"/>
              <a:t>(Acts 8:22ff)</a:t>
            </a:r>
          </a:p>
          <a:p>
            <a:pPr>
              <a:defRPr/>
            </a:pPr>
            <a:r>
              <a:rPr lang="en-US" b="1" dirty="0"/>
              <a:t>Confess</a:t>
            </a:r>
            <a:r>
              <a:rPr lang="en-US" dirty="0"/>
              <a:t> to God in </a:t>
            </a:r>
            <a:r>
              <a:rPr lang="en-US" b="1" dirty="0"/>
              <a:t>prayer</a:t>
            </a:r>
            <a:r>
              <a:rPr lang="en-US" dirty="0"/>
              <a:t>, asking for forgiveness (1 John 1:6-8)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You cannot minimize or eliminate this process!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8CB3039-F36B-1A93-2972-E8E236B1C76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</a:rPr>
              <a:t>The Lesson of Nehushtan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85FF58E-9A83-96FF-3C82-F3CDACCEF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34896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/>
              <a:t>At one time the brazen serpent held great significance</a:t>
            </a:r>
          </a:p>
          <a:p>
            <a:pPr eaLnBrk="1" hangingPunct="1">
              <a:defRPr/>
            </a:pPr>
            <a:r>
              <a:rPr lang="en-US" altLang="en-US" dirty="0"/>
              <a:t>After the events of the fiery serpents, the brazen serpent was not significant</a:t>
            </a:r>
          </a:p>
          <a:p>
            <a:pPr eaLnBrk="1" hangingPunct="1">
              <a:defRPr/>
            </a:pPr>
            <a:r>
              <a:rPr lang="en-US" altLang="en-US" dirty="0"/>
              <a:t>Israel later attached a significance to it which God did not!</a:t>
            </a:r>
          </a:p>
          <a:p>
            <a:pPr eaLnBrk="1" hangingPunct="1">
              <a:defRPr/>
            </a:pPr>
            <a:r>
              <a:rPr lang="en-US" altLang="en-US" dirty="0"/>
              <a:t>Today man does the same thing!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695192A-6519-7FF9-C7B0-E329356A5E9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</a:rPr>
              <a:t>Tithing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C57ADEF-A78F-048D-AEC8-04EF72AD4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43965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it? A tenth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Maasrah - “tenth part, tithe: – tenth (4), tenth part (1), tithe (17), tithes (9), tithing (1)” (New American Standard Hebrew-Aramaic and Greek Dictionaries)</a:t>
            </a:r>
          </a:p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a tenth of your income or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3372910-E672-29EB-C399-CBAD49FE54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</a:rPr>
              <a:t>Tithing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98E6F6B-D048-6CD2-625E-BCF988ECA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51522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/>
              <a:t>Practiced in the OT</a:t>
            </a:r>
          </a:p>
          <a:p>
            <a:pPr eaLnBrk="1" hangingPunct="1">
              <a:defRPr/>
            </a:pPr>
            <a:r>
              <a:rPr lang="en-US" altLang="en-US" dirty="0"/>
              <a:t>Patriarchal Period – Abraham paid a tenth to Melchizedek (Genesis 14:18-20; Hebrews 7:2)</a:t>
            </a:r>
          </a:p>
          <a:p>
            <a:pPr eaLnBrk="1" hangingPunct="1">
              <a:defRPr/>
            </a:pPr>
            <a:r>
              <a:rPr lang="en-US" altLang="en-US" dirty="0"/>
              <a:t>Mosaic Period – Israelites commanded to tithe (Deuteronomy 12:1-7)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3425621-5C7B-8BF9-6A9C-4FB7479EEBD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</a:rPr>
              <a:t>Tithing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4811056-A99C-D7A2-9E80-AFEA2AE97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40942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/>
              <a:t>The purpose for it?</a:t>
            </a:r>
          </a:p>
          <a:p>
            <a:pPr eaLnBrk="1" hangingPunct="1">
              <a:defRPr/>
            </a:pPr>
            <a:r>
              <a:rPr lang="en-US" altLang="en-US" dirty="0"/>
              <a:t>It belonged to the Lord (Leviticus 27:30)</a:t>
            </a:r>
          </a:p>
          <a:p>
            <a:pPr eaLnBrk="1" hangingPunct="1">
              <a:defRPr/>
            </a:pPr>
            <a:r>
              <a:rPr lang="en-US" altLang="en-US" dirty="0"/>
              <a:t>Supported the priesthood (Numbers 18:21-32)</a:t>
            </a:r>
          </a:p>
          <a:p>
            <a:pPr eaLnBrk="1" hangingPunct="1">
              <a:defRPr/>
            </a:pPr>
            <a:r>
              <a:rPr lang="en-US" altLang="en-US" dirty="0"/>
              <a:t>Every third year tithes given to many (Deuteronomy 26:12)</a:t>
            </a:r>
          </a:p>
          <a:p>
            <a:pPr marL="91440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– Levite, sojourner, fatherless, widow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68868A4-253B-869A-C7D7-E854615CA7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</a:rPr>
              <a:t>Tithing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4673534-7F04-3CC5-2D8B-7867B59B0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39430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In practice today</a:t>
            </a:r>
          </a:p>
          <a:p>
            <a:pPr eaLnBrk="1" hangingPunct="1">
              <a:defRPr/>
            </a:pPr>
            <a:r>
              <a:rPr lang="en-US" altLang="en-US" dirty="0"/>
              <a:t>Denominations practice tithing</a:t>
            </a:r>
          </a:p>
          <a:p>
            <a:pPr eaLnBrk="1" hangingPunct="1">
              <a:defRPr/>
            </a:pPr>
            <a:r>
              <a:rPr lang="en-US" altLang="en-US" dirty="0"/>
              <a:t>“Tithing plate”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What does the gospel teach?</a:t>
            </a:r>
          </a:p>
          <a:p>
            <a:pPr eaLnBrk="1" hangingPunct="1">
              <a:defRPr/>
            </a:pPr>
            <a:r>
              <a:rPr lang="en-US" altLang="en-US" dirty="0"/>
              <a:t>Giving (1 Corinthians 16:1-2)</a:t>
            </a:r>
          </a:p>
          <a:p>
            <a:pPr eaLnBrk="1" hangingPunct="1">
              <a:defRPr/>
            </a:pPr>
            <a:r>
              <a:rPr lang="en-US" altLang="en-US" dirty="0"/>
              <a:t>From the heart (2 Corinthians 9:6-7)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E265583-667F-0B43-842F-1E7E52D82A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</a:rPr>
              <a:t>Tithing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FC99C82-CB35-E733-C401-54918E0C9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27338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Conclusion?</a:t>
            </a:r>
          </a:p>
          <a:p>
            <a:pPr eaLnBrk="1" hangingPunct="1">
              <a:defRPr/>
            </a:pPr>
            <a:r>
              <a:rPr lang="en-US" altLang="en-US" dirty="0"/>
              <a:t>Nowhere does the gospel direct us to give a specific amount or percentage.</a:t>
            </a:r>
          </a:p>
          <a:p>
            <a:pPr eaLnBrk="1" hangingPunct="1">
              <a:defRPr/>
            </a:pPr>
            <a:r>
              <a:rPr lang="en-US" altLang="en-US" dirty="0"/>
              <a:t>If our heart is right, giving will not be a problem.</a:t>
            </a:r>
          </a:p>
          <a:p>
            <a:pPr eaLnBrk="1" hangingPunct="1">
              <a:defRPr/>
            </a:pPr>
            <a:r>
              <a:rPr lang="en-US" altLang="en-US" dirty="0"/>
              <a:t>To bind tithing today is, in principle, to make something significant that is no longer significant!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658</TotalTime>
  <Words>1384</Words>
  <Application>Microsoft Office PowerPoint</Application>
  <PresentationFormat>On-screen Show (4:3)</PresentationFormat>
  <Paragraphs>168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Garamond</vt:lpstr>
      <vt:lpstr>Wingdings</vt:lpstr>
      <vt:lpstr>Stream</vt:lpstr>
      <vt:lpstr>Nehushtan</vt:lpstr>
      <vt:lpstr>Brazen Serpent</vt:lpstr>
      <vt:lpstr>Nehushtan </vt:lpstr>
      <vt:lpstr>The Lesson of Nehushtan</vt:lpstr>
      <vt:lpstr>Tithing</vt:lpstr>
      <vt:lpstr>Tithing </vt:lpstr>
      <vt:lpstr>Tithing</vt:lpstr>
      <vt:lpstr>Tithing </vt:lpstr>
      <vt:lpstr>Tithing </vt:lpstr>
      <vt:lpstr>Temple Worship</vt:lpstr>
      <vt:lpstr>Temple Worship</vt:lpstr>
      <vt:lpstr>Temple Worship </vt:lpstr>
      <vt:lpstr>Circumcision</vt:lpstr>
      <vt:lpstr>Circumcision</vt:lpstr>
      <vt:lpstr>Circumcision</vt:lpstr>
      <vt:lpstr>The Opposite of Nehushtan</vt:lpstr>
      <vt:lpstr>The Church</vt:lpstr>
      <vt:lpstr>The Church</vt:lpstr>
      <vt:lpstr>The Church</vt:lpstr>
      <vt:lpstr>Baptism</vt:lpstr>
      <vt:lpstr>Baptism</vt:lpstr>
      <vt:lpstr>Baptism</vt:lpstr>
      <vt:lpstr>Faithfulness</vt:lpstr>
      <vt:lpstr>Faithfulness</vt:lpstr>
      <vt:lpstr>Faithfulness</vt:lpstr>
      <vt:lpstr>Conclusion</vt:lpstr>
      <vt:lpstr>Obey the Gospel</vt:lpstr>
      <vt:lpstr>Obey the Gospel</vt:lpstr>
      <vt:lpstr>Obey the Gospel</vt:lpstr>
      <vt:lpstr>Obey the Gospel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Nehushtan</dc:title>
  <dc:creator>James Hicks</dc:creator>
  <cp:lastModifiedBy>Richard Lidh</cp:lastModifiedBy>
  <cp:revision>97</cp:revision>
  <cp:lastPrinted>2022-05-14T20:17:15Z</cp:lastPrinted>
  <dcterms:created xsi:type="dcterms:W3CDTF">2009-04-19T20:47:25Z</dcterms:created>
  <dcterms:modified xsi:type="dcterms:W3CDTF">2022-05-14T20:17:31Z</dcterms:modified>
</cp:coreProperties>
</file>